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58" r:id="rId5"/>
    <p:sldId id="259" r:id="rId6"/>
  </p:sldIdLst>
  <p:sldSz cx="14630400" cy="8229600"/>
  <p:notesSz cx="8229600" cy="14630400"/>
  <p:embeddedFontLst>
    <p:embeddedFont>
      <p:font typeface="Inter" panose="020B0604020202020204" charset="0"/>
      <p:regular r:id="rId8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9" d="100"/>
          <a:sy n="8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el Broeren | Juyst" userId="1f5406ff-5a0a-4e0f-ae05-f7e74d8e2903" providerId="ADAL" clId="{BF67BDCE-4F7C-47EA-91AB-4689F3672525}"/>
    <pc:docChg chg="undo custSel addSld modSld sldOrd">
      <pc:chgData name="Mitchel Broeren | Juyst" userId="1f5406ff-5a0a-4e0f-ae05-f7e74d8e2903" providerId="ADAL" clId="{BF67BDCE-4F7C-47EA-91AB-4689F3672525}" dt="2025-05-21T19:14:32.605" v="21" actId="1076"/>
      <pc:docMkLst>
        <pc:docMk/>
      </pc:docMkLst>
      <pc:sldChg chg="addSp delSp modSp add mod ord">
        <pc:chgData name="Mitchel Broeren | Juyst" userId="1f5406ff-5a0a-4e0f-ae05-f7e74d8e2903" providerId="ADAL" clId="{BF67BDCE-4F7C-47EA-91AB-4689F3672525}" dt="2025-05-21T19:14:32.605" v="21" actId="1076"/>
        <pc:sldMkLst>
          <pc:docMk/>
          <pc:sldMk cId="2410512828" sldId="260"/>
        </pc:sldMkLst>
        <pc:spChg chg="del">
          <ac:chgData name="Mitchel Broeren | Juyst" userId="1f5406ff-5a0a-4e0f-ae05-f7e74d8e2903" providerId="ADAL" clId="{BF67BDCE-4F7C-47EA-91AB-4689F3672525}" dt="2025-05-21T19:11:48.261" v="4" actId="478"/>
          <ac:spMkLst>
            <pc:docMk/>
            <pc:sldMk cId="2410512828" sldId="260"/>
            <ac:spMk id="3" creationId="{3D82CF42-5FCD-6F57-C43E-2DE3D0C4198D}"/>
          </ac:spMkLst>
        </pc:spChg>
        <pc:spChg chg="del">
          <ac:chgData name="Mitchel Broeren | Juyst" userId="1f5406ff-5a0a-4e0f-ae05-f7e74d8e2903" providerId="ADAL" clId="{BF67BDCE-4F7C-47EA-91AB-4689F3672525}" dt="2025-05-21T19:11:48.261" v="4" actId="478"/>
          <ac:spMkLst>
            <pc:docMk/>
            <pc:sldMk cId="2410512828" sldId="260"/>
            <ac:spMk id="4" creationId="{F1B79E23-EE52-71D7-43C7-12798A523610}"/>
          </ac:spMkLst>
        </pc:spChg>
        <pc:spChg chg="del">
          <ac:chgData name="Mitchel Broeren | Juyst" userId="1f5406ff-5a0a-4e0f-ae05-f7e74d8e2903" providerId="ADAL" clId="{BF67BDCE-4F7C-47EA-91AB-4689F3672525}" dt="2025-05-21T19:11:48.261" v="4" actId="478"/>
          <ac:spMkLst>
            <pc:docMk/>
            <pc:sldMk cId="2410512828" sldId="260"/>
            <ac:spMk id="5" creationId="{73F6F390-8ADF-7730-C960-17AA5995D3F8}"/>
          </ac:spMkLst>
        </pc:spChg>
        <pc:spChg chg="del">
          <ac:chgData name="Mitchel Broeren | Juyst" userId="1f5406ff-5a0a-4e0f-ae05-f7e74d8e2903" providerId="ADAL" clId="{BF67BDCE-4F7C-47EA-91AB-4689F3672525}" dt="2025-05-21T19:11:48.261" v="4" actId="478"/>
          <ac:spMkLst>
            <pc:docMk/>
            <pc:sldMk cId="2410512828" sldId="260"/>
            <ac:spMk id="6" creationId="{5C1A6BAF-0BA1-3597-A901-F71C439887CB}"/>
          </ac:spMkLst>
        </pc:spChg>
        <pc:spChg chg="del">
          <ac:chgData name="Mitchel Broeren | Juyst" userId="1f5406ff-5a0a-4e0f-ae05-f7e74d8e2903" providerId="ADAL" clId="{BF67BDCE-4F7C-47EA-91AB-4689F3672525}" dt="2025-05-21T19:11:48.261" v="4" actId="478"/>
          <ac:spMkLst>
            <pc:docMk/>
            <pc:sldMk cId="2410512828" sldId="260"/>
            <ac:spMk id="7" creationId="{68DE5BAC-9C90-DC8A-43AF-E6FCAF3214A0}"/>
          </ac:spMkLst>
        </pc:spChg>
        <pc:picChg chg="del">
          <ac:chgData name="Mitchel Broeren | Juyst" userId="1f5406ff-5a0a-4e0f-ae05-f7e74d8e2903" providerId="ADAL" clId="{BF67BDCE-4F7C-47EA-91AB-4689F3672525}" dt="2025-05-21T19:11:43.880" v="3" actId="478"/>
          <ac:picMkLst>
            <pc:docMk/>
            <pc:sldMk cId="2410512828" sldId="260"/>
            <ac:picMk id="2" creationId="{C47F9BEA-7149-4187-EEA2-EF0AEE6332D4}"/>
          </ac:picMkLst>
        </pc:picChg>
        <pc:picChg chg="add mod">
          <ac:chgData name="Mitchel Broeren | Juyst" userId="1f5406ff-5a0a-4e0f-ae05-f7e74d8e2903" providerId="ADAL" clId="{BF67BDCE-4F7C-47EA-91AB-4689F3672525}" dt="2025-05-21T19:14:20.385" v="20" actId="1076"/>
          <ac:picMkLst>
            <pc:docMk/>
            <pc:sldMk cId="2410512828" sldId="260"/>
            <ac:picMk id="9" creationId="{8CFEFDEF-1179-EC3C-123E-AD16681CF110}"/>
          </ac:picMkLst>
        </pc:picChg>
        <pc:picChg chg="add mod">
          <ac:chgData name="Mitchel Broeren | Juyst" userId="1f5406ff-5a0a-4e0f-ae05-f7e74d8e2903" providerId="ADAL" clId="{BF67BDCE-4F7C-47EA-91AB-4689F3672525}" dt="2025-05-21T19:14:32.605" v="21" actId="1076"/>
          <ac:picMkLst>
            <pc:docMk/>
            <pc:sldMk cId="2410512828" sldId="260"/>
            <ac:picMk id="13" creationId="{8D100A71-F06B-F715-E310-F0BAD84CC8F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00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337D5-9717-5310-4A83-B67F6BE31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CF74EF-2294-0A99-C0E8-1715D08188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D62F43-3604-E95C-A8C0-3A4A51F75F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6418A-75C9-84B8-0897-09232E0DDB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55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11699"/>
            <a:ext cx="6719649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6405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Box 3 - </a:t>
            </a:r>
            <a:r>
              <a:rPr lang="en-US" sz="4450" b="1" dirty="0" err="1">
                <a:solidFill>
                  <a:srgbClr val="26405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Belasting</a:t>
            </a:r>
            <a:r>
              <a:rPr lang="en-US" sz="4450" b="1" dirty="0">
                <a:solidFill>
                  <a:srgbClr val="26405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en buitenlands vastgoed - 2025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678198"/>
            <a:ext cx="671964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640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Heffing over nettovermogen op 1 januari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296251"/>
            <a:ext cx="671964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640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Forfaitair rendement afhankelijk van type vermogen (of indien aantoonbaar lager werkelijk rendement, geldt het werkelijk rendement)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280190" y="5640110"/>
            <a:ext cx="671964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640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36% belastingtarief met heffingsvrij bedrag van €57.684 (2025)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280190" y="6637973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8320" y="228600"/>
            <a:ext cx="1173480" cy="40171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52DCD44-C5E6-9CAC-2E9F-5BFE654ECF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1970" y="7651376"/>
            <a:ext cx="25527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5617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1644" y="3362682"/>
            <a:ext cx="11151513" cy="689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26405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Forfaitair rendement per vermogenssoort</a:t>
            </a:r>
            <a:endParaRPr lang="en-US" sz="4300" dirty="0"/>
          </a:p>
        </p:txBody>
      </p:sp>
      <p:sp>
        <p:nvSpPr>
          <p:cNvPr id="4" name="Text 1"/>
          <p:cNvSpPr/>
          <p:nvPr/>
        </p:nvSpPr>
        <p:spPr>
          <a:xfrm>
            <a:off x="771644" y="4492466"/>
            <a:ext cx="4141946" cy="727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00"/>
              </a:lnSpc>
              <a:buNone/>
            </a:pPr>
            <a:r>
              <a:rPr lang="en-US" sz="5700" b="1" dirty="0">
                <a:solidFill>
                  <a:srgbClr val="26405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1,44%</a:t>
            </a:r>
            <a:endParaRPr lang="en-US" sz="5700" dirty="0"/>
          </a:p>
        </p:txBody>
      </p:sp>
      <p:sp>
        <p:nvSpPr>
          <p:cNvPr id="5" name="Text 2"/>
          <p:cNvSpPr/>
          <p:nvPr/>
        </p:nvSpPr>
        <p:spPr>
          <a:xfrm>
            <a:off x="1464469" y="5495449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6405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Banktegoeden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771644" y="5972175"/>
            <a:ext cx="4141946" cy="352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2640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Rendement voor spaargeld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5244227" y="4492466"/>
            <a:ext cx="4141946" cy="727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00"/>
              </a:lnSpc>
              <a:buNone/>
            </a:pPr>
            <a:r>
              <a:rPr lang="en-US" sz="5700" b="1" dirty="0">
                <a:solidFill>
                  <a:srgbClr val="26405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5,88%</a:t>
            </a:r>
            <a:endParaRPr lang="en-US" sz="5700" dirty="0"/>
          </a:p>
        </p:txBody>
      </p:sp>
      <p:sp>
        <p:nvSpPr>
          <p:cNvPr id="8" name="Text 5"/>
          <p:cNvSpPr/>
          <p:nvPr/>
        </p:nvSpPr>
        <p:spPr>
          <a:xfrm>
            <a:off x="5244227" y="5495449"/>
            <a:ext cx="4141946" cy="6888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6405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Beleggingen en andere bezittingen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5244227" y="6316623"/>
            <a:ext cx="4141946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2640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Voor alle onroerend goed (NL &amp; buitenland)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9716810" y="4492466"/>
            <a:ext cx="4141946" cy="727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00"/>
              </a:lnSpc>
              <a:buNone/>
            </a:pPr>
            <a:r>
              <a:rPr lang="en-US" sz="5700" b="1" dirty="0">
                <a:solidFill>
                  <a:srgbClr val="26405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-2.62%</a:t>
            </a:r>
            <a:endParaRPr lang="en-US" sz="5700" dirty="0"/>
          </a:p>
        </p:txBody>
      </p:sp>
      <p:sp>
        <p:nvSpPr>
          <p:cNvPr id="11" name="Text 8"/>
          <p:cNvSpPr/>
          <p:nvPr/>
        </p:nvSpPr>
        <p:spPr>
          <a:xfrm>
            <a:off x="10409634" y="5495449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6405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Schulden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9716810" y="5972175"/>
            <a:ext cx="4141946" cy="352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2640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Aftrekbaar tegen dit percentage</a:t>
            </a: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9716810" y="6457236"/>
            <a:ext cx="4141946" cy="352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2640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Schuldendrempel van € 3.800</a:t>
            </a:r>
            <a:endParaRPr lang="en-US" sz="1700" dirty="0"/>
          </a:p>
        </p:txBody>
      </p:sp>
      <p:sp>
        <p:nvSpPr>
          <p:cNvPr id="14" name="Text 11"/>
          <p:cNvSpPr/>
          <p:nvPr/>
        </p:nvSpPr>
        <p:spPr>
          <a:xfrm>
            <a:off x="771644" y="7270194"/>
            <a:ext cx="13087112" cy="352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1700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FF621FB5-075C-E11A-EFA8-3332F5E76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1970" y="7651376"/>
            <a:ext cx="25527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8B863-085E-492F-6865-FFBB1DE1C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2" descr="preencoded.png">
            <a:extLst>
              <a:ext uri="{FF2B5EF4-FFF2-40B4-BE49-F238E27FC236}">
                <a16:creationId xmlns:a16="http://schemas.microsoft.com/office/drawing/2014/main" id="{E481CFD0-0A4F-0677-9C6A-3728C9B8F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8320" y="228600"/>
            <a:ext cx="1173480" cy="40171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6A626327-65BA-0027-5E8A-FE7D7A0E9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1970" y="7651376"/>
            <a:ext cx="2552700" cy="4572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CFEFDEF-1179-EC3C-123E-AD16681CF1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325" y="630317"/>
            <a:ext cx="9286875" cy="40957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D100A71-F06B-F715-E310-F0BAD84CC8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563" y="2678192"/>
            <a:ext cx="65436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12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07344"/>
            <a:ext cx="831973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6405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Buitenlands vastgoed in Box 3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883098"/>
            <a:ext cx="297906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6405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Telt mee in vermogen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464243"/>
            <a:ext cx="36992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640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Onderdeel van totale vermogensberekening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394121"/>
            <a:ext cx="36992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640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Belangrijk voor progressievoorbehoud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054084" y="2883098"/>
            <a:ext cx="288214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6405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Vrijstellingsmethode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054084" y="3464243"/>
            <a:ext cx="36992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640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(Nagenoeg) Geen dubbele belasting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5054084" y="4394121"/>
            <a:ext cx="36992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640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(Nagenoeg) Geen box 3-heffing over buitenlands vastgoed zelf</a:t>
            </a:r>
            <a:endParaRPr lang="en-US" sz="175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4378" y="2911435"/>
            <a:ext cx="3699272" cy="2219563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793790" y="5641300"/>
            <a:ext cx="1220604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640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Voordeel: vrijstelling geldt ook zonder werkelijk rendement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793790" y="6259354"/>
            <a:ext cx="1220604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640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Ook al betaal je in Dubai geen belasting, ontvang je in NL toch een voorkoming van dubbele belasting</a:t>
            </a:r>
            <a:endParaRPr lang="en-US" sz="1750" dirty="0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8320" y="228600"/>
            <a:ext cx="1173480" cy="401717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32EB85C-CBE8-BEC3-8C98-18D7E4160C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1970" y="7651376"/>
            <a:ext cx="25527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87016"/>
            <a:ext cx="7556421" cy="1956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700"/>
              </a:lnSpc>
              <a:buNone/>
            </a:pPr>
            <a:r>
              <a:rPr lang="en-US" sz="6150" b="1" dirty="0">
                <a:solidFill>
                  <a:srgbClr val="26405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Vragen? Neem contact met ons op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793790" y="3183612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640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Heeft u nog vragen over box 3-belasting en buitenlands vastgoed? Wij helpen u graag verder.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416456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6FFCC"/>
          </a:solidFill>
          <a:ln w="7620">
            <a:solidFill>
              <a:srgbClr val="DCE5B2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4207073"/>
            <a:ext cx="340162" cy="42529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30906" y="42424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6405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Bezoekadres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1530906" y="4732853"/>
            <a:ext cx="28994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640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Juyst</a:t>
            </a:r>
            <a:endParaRPr lang="en-US" sz="1750" dirty="0"/>
          </a:p>
        </p:txBody>
      </p:sp>
      <p:sp>
        <p:nvSpPr>
          <p:cNvPr id="9" name="Text 5"/>
          <p:cNvSpPr/>
          <p:nvPr/>
        </p:nvSpPr>
        <p:spPr>
          <a:xfrm>
            <a:off x="1530906" y="5231844"/>
            <a:ext cx="28994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640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Kruisstraat 56, Heerlen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4713803" y="416456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6FFCC"/>
          </a:solidFill>
          <a:ln w="7620">
            <a:solidFill>
              <a:srgbClr val="DCE5B2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874" y="4207073"/>
            <a:ext cx="340162" cy="425291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5450919" y="42424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6405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E-mail</a:t>
            </a:r>
            <a:endParaRPr lang="en-US" sz="2200" dirty="0"/>
          </a:p>
        </p:txBody>
      </p:sp>
      <p:sp>
        <p:nvSpPr>
          <p:cNvPr id="13" name="Text 8"/>
          <p:cNvSpPr/>
          <p:nvPr/>
        </p:nvSpPr>
        <p:spPr>
          <a:xfrm>
            <a:off x="5450919" y="4732853"/>
            <a:ext cx="28994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640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mitchel.broeren@juyst.nl</a:t>
            </a:r>
            <a:endParaRPr lang="en-US" sz="1750" dirty="0"/>
          </a:p>
        </p:txBody>
      </p:sp>
      <p:sp>
        <p:nvSpPr>
          <p:cNvPr id="14" name="Shape 9"/>
          <p:cNvSpPr/>
          <p:nvPr/>
        </p:nvSpPr>
        <p:spPr>
          <a:xfrm>
            <a:off x="793790" y="604837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6FFCC"/>
          </a:solidFill>
          <a:ln w="7620">
            <a:solidFill>
              <a:srgbClr val="DCE5B2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6090880"/>
            <a:ext cx="340162" cy="425291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1530906" y="61262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6405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Adviesgesprek</a:t>
            </a:r>
            <a:endParaRPr lang="en-US" sz="2200" dirty="0"/>
          </a:p>
        </p:txBody>
      </p:sp>
      <p:sp>
        <p:nvSpPr>
          <p:cNvPr id="17" name="Text 11"/>
          <p:cNvSpPr/>
          <p:nvPr/>
        </p:nvSpPr>
        <p:spPr>
          <a:xfrm>
            <a:off x="1530906" y="6616660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640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Plan een persoonlijk gesprek voor uw specifieke vastgoedsituatie.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Office PowerPoint</Application>
  <PresentationFormat>Aangepast</PresentationFormat>
  <Paragraphs>38</Paragraphs>
  <Slides>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Inter</vt:lpstr>
      <vt:lpstr>Inter Bold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Mitchel Broeren | Juyst</cp:lastModifiedBy>
  <cp:revision>2</cp:revision>
  <dcterms:created xsi:type="dcterms:W3CDTF">2025-05-21T18:44:27Z</dcterms:created>
  <dcterms:modified xsi:type="dcterms:W3CDTF">2025-05-21T19:14:50Z</dcterms:modified>
</cp:coreProperties>
</file>